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6" r:id="rId3"/>
    <p:sldId id="277" r:id="rId4"/>
    <p:sldId id="278" r:id="rId5"/>
    <p:sldId id="279" r:id="rId6"/>
    <p:sldId id="281" r:id="rId7"/>
    <p:sldId id="283" r:id="rId8"/>
    <p:sldId id="285" r:id="rId9"/>
    <p:sldId id="286" r:id="rId10"/>
    <p:sldId id="287" r:id="rId11"/>
    <p:sldId id="288" r:id="rId12"/>
    <p:sldId id="289" r:id="rId13"/>
    <p:sldId id="290" r:id="rId14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B68BFA-4F62-4A4F-8D02-EDCBBEC8CD8A}">
          <p14:sldIdLst>
            <p14:sldId id="258"/>
            <p14:sldId id="276"/>
            <p14:sldId id="277"/>
            <p14:sldId id="278"/>
          </p14:sldIdLst>
        </p14:section>
        <p14:section name="Раздел без заголовка" id="{AED3A339-3329-4ADC-9D53-40A93A38193A}">
          <p14:sldIdLst>
            <p14:sldId id="279"/>
            <p14:sldId id="281"/>
            <p14:sldId id="283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3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D2E8F8"/>
    <a:srgbClr val="1F5CA9"/>
    <a:srgbClr val="008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>
      <p:cViewPr varScale="1">
        <p:scale>
          <a:sx n="71" d="100"/>
          <a:sy n="71" d="100"/>
        </p:scale>
        <p:origin x="3198" y="72"/>
      </p:cViewPr>
      <p:guideLst>
        <p:guide orient="horz" pos="2880"/>
        <p:guide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8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8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8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3744" y="2213610"/>
            <a:ext cx="4550511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8C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958" y="4805996"/>
            <a:ext cx="6406083" cy="3338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cznperm" TargetMode="External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emf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hyperlink" Target="https://vk.com/cznpermprof" TargetMode="External"/><Relationship Id="rId10" Type="http://schemas.openxmlformats.org/officeDocument/2006/relationships/image" Target="../media/image6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5CB0D-0A4B-4AD3-AF35-B992D659D9CE}"/>
              </a:ext>
            </a:extLst>
          </p:cNvPr>
          <p:cNvSpPr/>
          <p:nvPr/>
        </p:nvSpPr>
        <p:spPr>
          <a:xfrm>
            <a:off x="5105401" y="0"/>
            <a:ext cx="1752600" cy="9906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2E8F8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41D62B9-21EB-4EF1-84BD-B8D804CFD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6036"/>
              </p:ext>
            </p:extLst>
          </p:nvPr>
        </p:nvGraphicFramePr>
        <p:xfrm>
          <a:off x="652055" y="3860259"/>
          <a:ext cx="3801291" cy="452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orelDRAW" r:id="rId3" imgW="2152463" imgH="2561120" progId="CorelDraw.Graphic.17">
                  <p:embed/>
                </p:oleObj>
              </mc:Choice>
              <mc:Fallback>
                <p:oleObj name="CorelDRAW" r:id="rId3" imgW="2152463" imgH="25611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055" y="3860259"/>
                        <a:ext cx="3801291" cy="452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4294C8E-ACD6-4EE6-A060-B89C5F3B9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244825"/>
              </p:ext>
            </p:extLst>
          </p:nvPr>
        </p:nvGraphicFramePr>
        <p:xfrm>
          <a:off x="5429251" y="419939"/>
          <a:ext cx="11049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orelDRAW" r:id="rId5" imgW="1105561" imgH="1258786" progId="CorelDraw.Graphic.17">
                  <p:embed/>
                </p:oleObj>
              </mc:Choice>
              <mc:Fallback>
                <p:oleObj name="CorelDRAW" r:id="rId5" imgW="1105561" imgH="125878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1" y="419939"/>
                        <a:ext cx="1104900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59" y="1447800"/>
            <a:ext cx="4177883" cy="180562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l"/>
            <a:r>
              <a:rPr lang="ru-RU" sz="2800" spc="190" dirty="0">
                <a:solidFill>
                  <a:srgbClr val="0033A0"/>
                </a:solidFill>
                <a:latin typeface="Montserrat Light" panose="00000400000000000000" pitchFamily="2" charset="-52"/>
              </a:rPr>
              <a:t>Субсидии для работодателей при трудоустройстве</a:t>
            </a:r>
            <a:br>
              <a:rPr lang="ru-RU" sz="2800" spc="190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2800" spc="190" dirty="0">
                <a:solidFill>
                  <a:srgbClr val="0033A0"/>
                </a:solidFill>
                <a:latin typeface="Montserrat Light" panose="00000400000000000000" pitchFamily="2" charset="-52"/>
              </a:rPr>
              <a:t>в 2025 г.</a:t>
            </a:r>
            <a:endParaRPr spc="155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BBAFB4F-5BA0-45D0-A907-E70B7093F989}"/>
              </a:ext>
            </a:extLst>
          </p:cNvPr>
          <p:cNvSpPr txBox="1">
            <a:spLocks/>
          </p:cNvSpPr>
          <p:nvPr/>
        </p:nvSpPr>
        <p:spPr>
          <a:xfrm>
            <a:off x="1328907" y="8988836"/>
            <a:ext cx="2785893" cy="45996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4000" b="1" i="0">
                <a:solidFill>
                  <a:srgbClr val="0088CF"/>
                </a:solidFill>
                <a:latin typeface="Tahoma"/>
                <a:ea typeface="+mj-ea"/>
                <a:cs typeface="Tahoma"/>
              </a:defRPr>
            </a:lvl1pPr>
          </a:lstStyle>
          <a:p>
            <a:pPr marR="5080" algn="l"/>
            <a:r>
              <a:rPr lang="ru-RU" sz="2400" kern="0" spc="190" dirty="0">
                <a:solidFill>
                  <a:srgbClr val="0033A0"/>
                </a:solidFill>
                <a:latin typeface="Montserrat Light" panose="00000400000000000000" pitchFamily="2" charset="-52"/>
              </a:rPr>
              <a:t>Пермь 2025 г.</a:t>
            </a:r>
            <a:endParaRPr lang="ru-RU" sz="3600" kern="0" spc="155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066800"/>
            <a:ext cx="62484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КРИТЕРИИ ТРУДОУСТРОЙСТВА ГРАЖДАН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Работник переехал в целях трудоустройства в организацию, включенную в перечень организаций, по профессии (должности, специальности), включенной в перечень профессий, из другого субъекта РФ или в пределах одного субъекта РФ в случае, если расстояние от места, где гражданин до переезда для трудоустройства был зарегистрирован по месту жительства или по месту пребывания, до места осуществления трудовой деятельности не менее 50 километров;</a:t>
            </a:r>
          </a:p>
          <a:p>
            <a:pPr marL="285750" lvl="0" indent="-285750">
              <a:buFontTx/>
              <a:buChar char="-"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работник заключил с организацией, включенной в перечень организаций, трудовой договор, в котором определена профессия (должность, специальность), включенная в перечень профессий, не позднее одного месяца со дня снятия с регистрационного учета в качестве ищущего работу или безработного;</a:t>
            </a:r>
          </a:p>
          <a:p>
            <a:pPr marL="285750" lvl="0" indent="-285750">
              <a:buFontTx/>
              <a:buChar char="-"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предоставление работодателем трудоустроенному гражданину на основе заключенного с ним соглашения мер финансовой поддержки за счет средств работодателя (компенсация затрат работника на проезд к новому месту проживания, аренда жилья и (или) иные выплаты);</a:t>
            </a:r>
          </a:p>
          <a:p>
            <a:pPr marL="285750" lvl="0" indent="-285750">
              <a:buFontTx/>
              <a:buChar char="-"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трудоустройство работодателем граждан на условиях полного рабочего дня с учетом режима рабочего времени, установленного правилами внутреннего распорядка работодателя;</a:t>
            </a:r>
          </a:p>
          <a:p>
            <a:pPr marL="285750" lvl="0" indent="-285750">
              <a:buFontTx/>
              <a:buChar char="-"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выплата работодателем заработной платы трудоустроенным гражданам в размере не ниже величины минимального размера оплаты труда, установленного Федеральным законом "О минимальном размере оплаты труда" (для работодателей, включенных в перечни организаций как организации, осуществляющие деятельность в отрасли (отраслях), которая субъектом РФ включена в перечни приоритетных отраслей экономики, - не ниже среднемесячной начисленной заработной платы по субъекту РФ).</a:t>
            </a:r>
            <a:endParaRPr lang="ru-RU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800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002060"/>
            <a:ext cx="62484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252">
              <a:defRPr/>
            </a:pPr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ПРЕДОСТАВЛЕНИЕ СУБСИДИИ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 defTabSz="779252">
              <a:defRPr/>
            </a:pPr>
            <a:endParaRPr lang="ru-RU" sz="1400" b="1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СРОКИ ВЫПЛАТЫ</a:t>
            </a: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по истечении 3-го месяца работы трудоустроенного гражданина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по истечении 6-го месяца работы трудоустроенного гражданина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по истечении 9-го месяца работы трудоустроенного гражданина</a:t>
            </a:r>
          </a:p>
          <a:p>
            <a:pPr indent="1588">
              <a:spcBef>
                <a:spcPts val="600"/>
              </a:spcBef>
              <a:buFontTx/>
              <a:buChar char="-"/>
            </a:pP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по истечении 12-го месяца работы трудоустроенного гражданина</a:t>
            </a:r>
          </a:p>
          <a:p>
            <a:endParaRPr lang="ru-RU" sz="1600" b="1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6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РАЗМЕР СУБСИДИИ</a:t>
            </a:r>
          </a:p>
          <a:p>
            <a:pPr lvl="0" defTabSz="779252">
              <a:spcBef>
                <a:spcPts val="600"/>
              </a:spcBef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одного трудоустроенного гражданина из расчета 3 МРОТ, увеличенный на сумму страховых взносов в государственные внебюджетные фонды и районный коэффициент</a:t>
            </a:r>
          </a:p>
          <a:p>
            <a:pPr lvl="0" defTabSz="779252">
              <a:spcBef>
                <a:spcPts val="600"/>
              </a:spcBef>
              <a:defRPr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defTabSz="779252">
              <a:defRPr/>
            </a:pPr>
            <a:r>
              <a:rPr lang="ru-RU" sz="16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РЕЗУЛЬТАТ ПРЕДОСТАВЛЕНИЯ</a:t>
            </a:r>
          </a:p>
          <a:p>
            <a:pPr defTabSz="685715">
              <a:spcBef>
                <a:spcPts val="600"/>
              </a:spcBef>
              <a:buClr>
                <a:srgbClr val="002060"/>
              </a:buClr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Работодателями трудоустроены квалифицированные работники, переехавшие из другой местности или других территорий</a:t>
            </a:r>
          </a:p>
          <a:p>
            <a:pPr defTabSz="685715">
              <a:spcBef>
                <a:spcPts val="600"/>
              </a:spcBef>
              <a:buClr>
                <a:srgbClr val="002060"/>
              </a:buClr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обеспечение занятости 100% трудоустроенных по истечении </a:t>
            </a:r>
            <a:b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3-го, и/или 6-го, и/или 9-го месяца, и/или 12-го месяца </a:t>
            </a:r>
          </a:p>
          <a:p>
            <a:pPr defTabSz="685715">
              <a:spcBef>
                <a:spcPts val="600"/>
              </a:spcBef>
              <a:buClr>
                <a:srgbClr val="002060"/>
              </a:buClr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работодатель может воспользоваться правом на получение субсидии за одного и того же трудоустроенного гражданина однократно</a:t>
            </a:r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748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2">
            <a:extLst>
              <a:ext uri="{FF2B5EF4-FFF2-40B4-BE49-F238E27FC236}">
                <a16:creationId xmlns:a16="http://schemas.microsoft.com/office/drawing/2014/main" id="{ED21F901-C843-4E83-9EDA-5AA90F76054B}"/>
              </a:ext>
            </a:extLst>
          </p:cNvPr>
          <p:cNvSpPr/>
          <p:nvPr/>
        </p:nvSpPr>
        <p:spPr>
          <a:xfrm>
            <a:off x="582329" y="8610600"/>
            <a:ext cx="601084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spc="-1" dirty="0">
                <a:solidFill>
                  <a:srgbClr val="0033A0"/>
                </a:solidFill>
                <a:latin typeface="Montserrat Light" panose="00000400000000000000" pitchFamily="2" charset="-52"/>
              </a:rPr>
              <a:t>Единый контакт-центр </a:t>
            </a:r>
            <a:r>
              <a:rPr lang="ru-RU" sz="16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8 800 200 72 30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spc="-1" dirty="0">
                <a:solidFill>
                  <a:srgbClr val="0033A0"/>
                </a:solidFill>
                <a:latin typeface="Montserrat Light" panose="00000400000000000000" pitchFamily="2" charset="-52"/>
              </a:rPr>
              <a:t>Все услуги и сервисы предоставляются бесплатно.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F427D50-DC89-488B-B839-CDAD5E8AD939}"/>
              </a:ext>
            </a:extLst>
          </p:cNvPr>
          <p:cNvGrpSpPr/>
          <p:nvPr/>
        </p:nvGrpSpPr>
        <p:grpSpPr>
          <a:xfrm>
            <a:off x="2636364" y="3439237"/>
            <a:ext cx="1722682" cy="2341007"/>
            <a:chOff x="2726409" y="3439237"/>
            <a:chExt cx="1722682" cy="234100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7309DB7-F546-4165-8292-C00689C8F3E9}"/>
                </a:ext>
              </a:extLst>
            </p:cNvPr>
            <p:cNvSpPr/>
            <p:nvPr/>
          </p:nvSpPr>
          <p:spPr>
            <a:xfrm>
              <a:off x="3028335" y="3439237"/>
              <a:ext cx="11188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33A0"/>
                  </a:solidFill>
                  <a:latin typeface="Montserrat Light" panose="00000400000000000000" pitchFamily="2" charset="-52"/>
                </a:rPr>
                <a:t>Сайт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767D45-DD3C-4299-8106-6B724EE0368A}"/>
                </a:ext>
              </a:extLst>
            </p:cNvPr>
            <p:cNvSpPr/>
            <p:nvPr/>
          </p:nvSpPr>
          <p:spPr>
            <a:xfrm>
              <a:off x="2991273" y="5472467"/>
              <a:ext cx="11929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33A0"/>
                  </a:solidFill>
                  <a:latin typeface="Montserrat Light" panose="00000400000000000000" pitchFamily="2" charset="-52"/>
                </a:rPr>
                <a:t>cznperm.ru</a:t>
              </a:r>
            </a:p>
          </p:txBody>
        </p:sp>
        <p:graphicFrame>
          <p:nvGraphicFramePr>
            <p:cNvPr id="10" name="Объект 9">
              <a:extLst>
                <a:ext uri="{FF2B5EF4-FFF2-40B4-BE49-F238E27FC236}">
                  <a16:creationId xmlns:a16="http://schemas.microsoft.com/office/drawing/2014/main" id="{34ECC6CD-ABD1-423B-A7D9-6616F826C9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956427"/>
                </p:ext>
              </p:extLst>
            </p:nvPr>
          </p:nvGraphicFramePr>
          <p:xfrm>
            <a:off x="2726409" y="3747014"/>
            <a:ext cx="1722682" cy="1725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CorelDRAW" r:id="rId3" imgW="1972814" imgH="1975730" progId="CorelDraw.Graphic.17">
                    <p:embed/>
                  </p:oleObj>
                </mc:Choice>
                <mc:Fallback>
                  <p:oleObj name="CorelDRAW" r:id="rId3" imgW="1972814" imgH="1975730" progId="CorelDraw.Graphic.17">
                    <p:embed/>
                    <p:pic>
                      <p:nvPicPr>
                        <p:cNvPr id="11" name="Объект 10">
                          <a:extLst>
                            <a:ext uri="{FF2B5EF4-FFF2-40B4-BE49-F238E27FC236}">
                              <a16:creationId xmlns:a16="http://schemas.microsoft.com/office/drawing/2014/main" id="{A0E696C2-5385-4418-ACEE-60FB3C2C98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26409" y="3747014"/>
                          <a:ext cx="1722682" cy="17254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98BACCC-4975-4BE1-BCCD-EA2D64337247}"/>
              </a:ext>
            </a:extLst>
          </p:cNvPr>
          <p:cNvGrpSpPr/>
          <p:nvPr/>
        </p:nvGrpSpPr>
        <p:grpSpPr>
          <a:xfrm>
            <a:off x="297788" y="3411796"/>
            <a:ext cx="2259835" cy="2362200"/>
            <a:chOff x="111282" y="1066800"/>
            <a:chExt cx="2259835" cy="23622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C167D6-2015-44A2-AA8D-5F76AB14FCCD}"/>
                </a:ext>
              </a:extLst>
            </p:cNvPr>
            <p:cNvSpPr/>
            <p:nvPr/>
          </p:nvSpPr>
          <p:spPr>
            <a:xfrm>
              <a:off x="237559" y="3121223"/>
              <a:ext cx="20072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A0"/>
                  </a:solidFill>
                  <a:latin typeface="Montserrat Light" panose="00000400000000000000" pitchFamily="2" charset="-52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vk.com/cznpermprof</a:t>
              </a:r>
              <a:endPara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7007416-77A5-40BC-B5D6-66B9E62C644A}"/>
                </a:ext>
              </a:extLst>
            </p:cNvPr>
            <p:cNvSpPr/>
            <p:nvPr/>
          </p:nvSpPr>
          <p:spPr>
            <a:xfrm>
              <a:off x="111282" y="1066800"/>
              <a:ext cx="2259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33A0"/>
                  </a:solidFill>
                  <a:latin typeface="Montserrat Light" panose="00000400000000000000" pitchFamily="2" charset="-52"/>
                </a:rPr>
                <a:t>ВКонтакте</a:t>
              </a:r>
            </a:p>
          </p:txBody>
        </p:sp>
        <p:graphicFrame>
          <p:nvGraphicFramePr>
            <p:cNvPr id="11" name="Объект 10">
              <a:extLst>
                <a:ext uri="{FF2B5EF4-FFF2-40B4-BE49-F238E27FC236}">
                  <a16:creationId xmlns:a16="http://schemas.microsoft.com/office/drawing/2014/main" id="{7842BAAE-F8C4-4340-BE1E-F40AAF6EBD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954265"/>
                </p:ext>
              </p:extLst>
            </p:nvPr>
          </p:nvGraphicFramePr>
          <p:xfrm>
            <a:off x="416021" y="1403215"/>
            <a:ext cx="1650356" cy="1653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CorelDRAW" r:id="rId6" imgW="1972814" imgH="1975730" progId="CorelDraw.Graphic.17">
                    <p:embed/>
                  </p:oleObj>
                </mc:Choice>
                <mc:Fallback>
                  <p:oleObj name="CorelDRAW" r:id="rId6" imgW="1972814" imgH="1975730" progId="CorelDraw.Graphic.17">
                    <p:embed/>
                    <p:pic>
                      <p:nvPicPr>
                        <p:cNvPr id="12" name="Объект 11">
                          <a:extLst>
                            <a:ext uri="{FF2B5EF4-FFF2-40B4-BE49-F238E27FC236}">
                              <a16:creationId xmlns:a16="http://schemas.microsoft.com/office/drawing/2014/main" id="{628F994F-1B43-42B6-8109-C63CB2C1F6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6021" y="1403215"/>
                          <a:ext cx="1650356" cy="16530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51A5AD5-7ABC-4ACA-9344-210A092ADAD1}"/>
              </a:ext>
            </a:extLst>
          </p:cNvPr>
          <p:cNvGrpSpPr/>
          <p:nvPr/>
        </p:nvGrpSpPr>
        <p:grpSpPr>
          <a:xfrm>
            <a:off x="4485051" y="3370003"/>
            <a:ext cx="2018075" cy="2403993"/>
            <a:chOff x="4420491" y="6061530"/>
            <a:chExt cx="2018075" cy="240399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B0A725B-DC6A-4D64-A5D7-EBEA27891695}"/>
                </a:ext>
              </a:extLst>
            </p:cNvPr>
            <p:cNvSpPr/>
            <p:nvPr/>
          </p:nvSpPr>
          <p:spPr>
            <a:xfrm>
              <a:off x="4716833" y="8157746"/>
              <a:ext cx="14253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A0"/>
                  </a:solidFill>
                  <a:latin typeface="Montserrat Light" panose="00000400000000000000" pitchFamily="2" charset="-52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t.me/cznperm</a:t>
              </a:r>
              <a:endPara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E1C4D03-E339-481F-80DB-7E0413BD828C}"/>
                </a:ext>
              </a:extLst>
            </p:cNvPr>
            <p:cNvSpPr/>
            <p:nvPr/>
          </p:nvSpPr>
          <p:spPr>
            <a:xfrm>
              <a:off x="4420491" y="6061530"/>
              <a:ext cx="2018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33A0"/>
                  </a:solidFill>
                  <a:latin typeface="Montserrat Light" panose="00000400000000000000" pitchFamily="2" charset="-52"/>
                </a:rPr>
                <a:t>Telegram </a:t>
              </a:r>
              <a:endPara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endParaRPr>
            </a:p>
          </p:txBody>
        </p:sp>
        <p:graphicFrame>
          <p:nvGraphicFramePr>
            <p:cNvPr id="12" name="Объект 11">
              <a:extLst>
                <a:ext uri="{FF2B5EF4-FFF2-40B4-BE49-F238E27FC236}">
                  <a16:creationId xmlns:a16="http://schemas.microsoft.com/office/drawing/2014/main" id="{9DF9F0A5-D558-41D6-BD9A-766A20359E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9877540"/>
                </p:ext>
              </p:extLst>
            </p:nvPr>
          </p:nvGraphicFramePr>
          <p:xfrm>
            <a:off x="4568187" y="6400800"/>
            <a:ext cx="1722682" cy="1725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CorelDRAW" r:id="rId9" imgW="1972814" imgH="1975730" progId="CorelDraw.Graphic.17">
                    <p:embed/>
                  </p:oleObj>
                </mc:Choice>
                <mc:Fallback>
                  <p:oleObj name="CorelDRAW" r:id="rId9" imgW="1972814" imgH="1975730" progId="CorelDraw.Graphic.17">
                    <p:embed/>
                    <p:pic>
                      <p:nvPicPr>
                        <p:cNvPr id="13" name="Объект 12">
                          <a:extLst>
                            <a:ext uri="{FF2B5EF4-FFF2-40B4-BE49-F238E27FC236}">
                              <a16:creationId xmlns:a16="http://schemas.microsoft.com/office/drawing/2014/main" id="{10A54389-E13C-4E6E-9A5F-A6205125E2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68187" y="6400800"/>
                          <a:ext cx="1722682" cy="17254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1FB9EA60-DAE0-48FA-9E99-44A3E3722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89255"/>
              </p:ext>
            </p:extLst>
          </p:nvPr>
        </p:nvGraphicFramePr>
        <p:xfrm>
          <a:off x="5638799" y="347773"/>
          <a:ext cx="832659" cy="9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orelDRAW" r:id="rId11" imgW="1105561" imgH="1258786" progId="CorelDraw.Graphic.17">
                  <p:embed/>
                </p:oleObj>
              </mc:Choice>
              <mc:Fallback>
                <p:oleObj name="CorelDRAW" r:id="rId11" imgW="1105561" imgH="1258786" progId="CorelDraw.Graphic.17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E3AA0A8-331B-4CC8-8835-04D306106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38799" y="347773"/>
                        <a:ext cx="832659" cy="94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47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08DDCC52-D431-4DF7-8474-EBF9C10E8994}"/>
              </a:ext>
            </a:extLst>
          </p:cNvPr>
          <p:cNvSpPr/>
          <p:nvPr/>
        </p:nvSpPr>
        <p:spPr>
          <a:xfrm>
            <a:off x="669077" y="5105400"/>
            <a:ext cx="5519843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600" b="1" spc="-1" dirty="0">
                <a:solidFill>
                  <a:srgbClr val="0033A0"/>
                </a:solidFill>
                <a:latin typeface="Montserrat Light" panose="00000400000000000000" pitchFamily="2" charset="-52"/>
                <a:ea typeface="DejaVu Sans"/>
              </a:rPr>
              <a:t>Спасибо за внимание!</a:t>
            </a:r>
            <a:endParaRPr lang="ru-RU" sz="2800" spc="-1" dirty="0">
              <a:solidFill>
                <a:srgbClr val="0033A0"/>
              </a:solidFill>
              <a:latin typeface="Montserrat Light" panose="00000400000000000000" pitchFamily="2" charset="-52"/>
              <a:cs typeface="Montserrat" panose="020B060402020202020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15A6BD6-C2D4-49AE-9EF8-8ABCBD0F5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62087"/>
              </p:ext>
            </p:extLst>
          </p:nvPr>
        </p:nvGraphicFramePr>
        <p:xfrm>
          <a:off x="1534286" y="2811405"/>
          <a:ext cx="3789427" cy="160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3" imgW="651358" imgH="275942" progId="CorelDraw.Graphic.17">
                  <p:embed/>
                </p:oleObj>
              </mc:Choice>
              <mc:Fallback>
                <p:oleObj name="CorelDRAW" r:id="rId3" imgW="651358" imgH="275942" progId="CorelDraw.Graphic.17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DF9A309-500D-4001-8B03-38E5F5863A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4286" y="2811405"/>
                        <a:ext cx="3789427" cy="1608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63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72A5AAF-3227-41BC-9DD0-9EEE30A3216D}"/>
              </a:ext>
            </a:extLst>
          </p:cNvPr>
          <p:cNvSpPr/>
          <p:nvPr/>
        </p:nvSpPr>
        <p:spPr>
          <a:xfrm flipV="1">
            <a:off x="653045" y="685800"/>
            <a:ext cx="4604755" cy="2057400"/>
          </a:xfrm>
          <a:prstGeom prst="roundRect">
            <a:avLst>
              <a:gd name="adj" fmla="val 4631"/>
            </a:avLst>
          </a:prstGeom>
          <a:solidFill>
            <a:srgbClr val="D2E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3045" y="838200"/>
            <a:ext cx="4604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ПРИКАЗ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от 29 декабря 2024 г. N 2714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 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ОБ УТВЕРЖДЕНИИ РЕШЕНИЯ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 ПОРЯДКЕ ПРЕДОСТАВЛЕНИЯ СУБСИДИИ НА ГОСУДАРСТВЕННУЮ ПОДДЕРЖКУ СТИМУЛИРОВАНИЯ НАЙМА ОТДЕЛЬНЫХ КАТЕГОРИЙ ГРАЖДАН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1" y="3030915"/>
            <a:ext cx="60142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ЦЕЛЬ ПРЕДОСТАВЛЕНИЯ СУБСИДИЙ: </a:t>
            </a:r>
            <a:b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- </a:t>
            </a: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Частичная компенсация затрат работодателя на выплату заработной платы работникам из числа трудоустроенных  граждан 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ПОЛУЧАТЕЛИ СУБСИДИИ: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юридические лица (коммерческие и некоммерческие организации)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индивидуальные предприниматели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(Не имеют права на субсидию бюджетные и автономные учреждения)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УСЛОВИЯ ВКЛЮЧЕНИЯ В РЕЕСТР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наличие государственной регистрации, осуществленной </a:t>
            </a:r>
            <a:b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до 1 января 2025;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отсутствие неисполненной обязанности по уплате налогов, сборов, страховых взносов, пеней, штрафов и процентов, превышающей 10 тыс. рублей;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иные условия согласно Приказа №2714;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работодатель не является получателем в 2024 году субсидии в соответствии с ПП N 1135.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Работодатель не ранее чем через месяц после даты, с которой трудоустроенный гражданин приступил к исполнению трудовых обязанностей в соответствии с трудовым договором, заключенным с работодателем, но не позднее 15 декабря текущего финансового года направляет заявление в СФР о включении его в реестр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58616FC-A340-40F9-8E2E-444FCB192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69798"/>
              </p:ext>
            </p:extLst>
          </p:nvPr>
        </p:nvGraphicFramePr>
        <p:xfrm>
          <a:off x="5638799" y="347773"/>
          <a:ext cx="832659" cy="9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3" imgW="1105561" imgH="1258786" progId="CorelDraw.Graphic.17">
                  <p:embed/>
                </p:oleObj>
              </mc:Choice>
              <mc:Fallback>
                <p:oleObj name="CorelDRAW" r:id="rId3" imgW="1105561" imgH="125878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347773"/>
                        <a:ext cx="832659" cy="94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6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66404" y="990600"/>
            <a:ext cx="5551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E2F9F0-6621-45AB-8161-769E54A084B4}"/>
              </a:ext>
            </a:extLst>
          </p:cNvPr>
          <p:cNvSpPr/>
          <p:nvPr/>
        </p:nvSpPr>
        <p:spPr>
          <a:xfrm>
            <a:off x="533400" y="738723"/>
            <a:ext cx="5714999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КАТЕГОРИИ ГРАЖДАН ДЛЯ ТРУДОУСТРОЙСТВА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Ветераны боевых действий, принимавшие участие в специальной военной операции на территориях Донецкой Народной Республики, Луганской Народной Республики и Украины с 24 февраля 2022 г., на территориях Запорожской области и Херсонской области с 30 сентября 2022 г., уволенные с военной службы (службы, работы);</a:t>
            </a:r>
          </a:p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лица, принимавшие в соответствии с решениями органов публичной власти Донецкой Народной Республики, Луганской Народной Республики участие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г.;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члены семей лиц,  погибших (умерших) при выполнении задач в ходе специальной военной операции (боевых действий), члены семей лиц, умерших после увольнения с военной службы (службы, работы), если смерть таких лиц наступила вследствие увечья (ранения, травмы, контузии) или заболевания, полученных ими при выполнении задач в ходе специальной военной операции (боевых действий);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лица, признанные в установленном порядке инвалидами;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 граждане, уволенные с военной службы, и члены их семей;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лица, освобожденные из учреждений, исполняющих наказание в виде лишения свободы, и ищущие работу в течение одного года с даты освобождения;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одинокие родители, многодетные родители, усыновители, опекуны (попечители), воспитывающие несовершеннолетних детей,  детей-инвалидов.</a:t>
            </a:r>
          </a:p>
          <a:p>
            <a:pPr marL="285750" lvl="0" indent="-285750">
              <a:buFontTx/>
              <a:buChar char="-"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ОБЯЗАТЕЛЬНЫЕ УСЛОВИЯ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трудовой договор, заключен на неопределенный срок,</a:t>
            </a: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условиях полного рабочего дня,</a:t>
            </a: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выплата заработной платы в размере не ниже двух МРОТ.</a:t>
            </a:r>
          </a:p>
        </p:txBody>
      </p:sp>
    </p:spTree>
    <p:extLst>
      <p:ext uri="{BB962C8B-B14F-4D97-AF65-F5344CB8AC3E}">
        <p14:creationId xmlns:p14="http://schemas.microsoft.com/office/powerpoint/2010/main" val="403390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993051"/>
            <a:ext cx="6019800" cy="798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ПРЕДОСТАВЛЕНИЕ СУБСИДИИ</a:t>
            </a:r>
          </a:p>
          <a:p>
            <a:pPr>
              <a:buFontTx/>
              <a:buChar char="-"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СРОКИ ВЫПЛАТЫ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по истечении 1-го месяца работы трудоустроенного гражданина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по истечении 3-го месяца работы трудоустроенного гражданина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по истечении 6-го месяца работы трудоустроенного гражданина</a:t>
            </a:r>
          </a:p>
          <a:p>
            <a:pPr defTabSz="779252"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Montserrat Light" panose="00000400000000000000" pitchFamily="2" charset="-52"/>
            </a:endParaRPr>
          </a:p>
          <a:p>
            <a:pPr defTabSz="779252"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РАЗМЕР СУБСИДИИ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одного трудоустроенного гражданина из расчета 1 МРОТ, увеличенный на сумму страховых взносов в государственные внебюджетные фонды и районный коэффициент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работодателю (ИП, учредителям, относящемся к категории лиц, признанных инвалидами, общероссийским  общественным организациям инвалидов выплата на одного трудоустроенного гражданина составляет: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1 МРОТ по истечении 1- го месяца трудоустройства;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2 МРОТ по истечении 3 –х месяцев трудоустройства;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3 МРОТ по истечении 6-ти месяцев трудоустройства</a:t>
            </a:r>
          </a:p>
          <a:p>
            <a:pPr defTabSz="685715">
              <a:buClr>
                <a:srgbClr val="002060"/>
              </a:buClr>
              <a:defRPr/>
            </a:pPr>
            <a:endParaRPr lang="ru-RU" sz="1400" b="1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defTabSz="685715">
              <a:buClr>
                <a:srgbClr val="002060"/>
              </a:buClr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РЕЗУЛЬТАТ ПРЕДОСТАВЛЕНИЯ</a:t>
            </a:r>
          </a:p>
          <a:p>
            <a:pPr defTabSz="685715">
              <a:buClr>
                <a:srgbClr val="002060"/>
              </a:buClr>
              <a:defRPr/>
            </a:pPr>
            <a:endParaRPr lang="ru-RU" sz="1400" b="1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marL="0" marR="0" lvl="0" defTabSz="685715" eaLnBrk="1" fontAlgn="auto" latinLnBrk="0" hangingPunct="1"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- </a:t>
            </a: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беспечение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 привлечения квалифицированных кадров за счет стимулирования граждан отдельных категорий к трудоустройству</a:t>
            </a:r>
          </a:p>
          <a:p>
            <a:pPr marL="0" marR="0" lvl="0" defTabSz="685715" eaLnBrk="1" fontAlgn="auto" latinLnBrk="0" hangingPunct="1">
              <a:spcAft>
                <a:spcPts val="100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-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обеспечение занятости 100% трудоустроенных по истечении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Montserrat Light" panose="00000400000000000000" pitchFamily="2" charset="-52"/>
              </a:rPr>
              <a:t>    1-го, и/или 3-го, и/или 6-го месяца </a:t>
            </a:r>
          </a:p>
          <a:p>
            <a:pPr defTabSz="685715">
              <a:spcAft>
                <a:spcPts val="1000"/>
              </a:spcAft>
              <a:buClr>
                <a:srgbClr val="002060"/>
              </a:buClr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работодатель может воспользоваться правом на получение субсидии за одного и того же трудоустроенного гражданина однократно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050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92F3A9-58FE-42DA-9259-2A7DE7C21E45}"/>
              </a:ext>
            </a:extLst>
          </p:cNvPr>
          <p:cNvSpPr/>
          <p:nvPr/>
        </p:nvSpPr>
        <p:spPr>
          <a:xfrm flipV="1">
            <a:off x="653045" y="685800"/>
            <a:ext cx="4604755" cy="2057400"/>
          </a:xfrm>
          <a:prstGeom prst="roundRect">
            <a:avLst>
              <a:gd name="adj" fmla="val 4631"/>
            </a:avLst>
          </a:prstGeom>
          <a:solidFill>
            <a:srgbClr val="D2E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863" y="812074"/>
            <a:ext cx="449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ПРИКАЗ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от 29 декабря 2024 г. N 2712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 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ОБ УТВЕРЖДЕНИИ РЕШЕНИЯ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 ПОРЯДКЕ ПРЕДОСТАВЛЕНИЯ СУБСИДИИ В ЦЕЛЯХ СОЗДАНИЯ (ОБОРУДОВАНИЯ) РАБОЧИХ МЕСТ ДЛЯ ТРУДОУСТРОЙСТВА ИНВАЛИДОВ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124200"/>
            <a:ext cx="60142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ЦЕЛЬ ПРЕДОСТАВЛЕНИЯ СУБСИДИЙ: </a:t>
            </a:r>
            <a:b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Оказание государственной поддержки юридическим лицам и ИП на оборудование рабочих мест для трудоустройства инвалидов</a:t>
            </a:r>
            <a:r>
              <a:rPr lang="en-US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I</a:t>
            </a: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и </a:t>
            </a:r>
            <a:r>
              <a:rPr lang="en-US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II</a:t>
            </a: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групп, ветеранов боевых действий, имеющих инвалидность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ПОЛУЧАТЕЛИ СУБСИДИИ: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юридические лица (коммерческие и некоммерческие организации)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индивидуальные предприниматели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(Не имеют права на субсидию бюджетные и автономные учреждения)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УСЛОВИЯ ВКЛЮЧЕНИЯ В РЕЕСТР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наличие государственной регистрации, осуществленной </a:t>
            </a:r>
            <a:b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до 1 января 2025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отсутствие неисполненной обязанности по уплате налогов, сборов, страховых взносов, пеней, штрафов и процентов, превышающей 10 тыс. рублей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иные условия согласно Приказа №2712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работодатель не является получателем в текущем году  субсидии в соответствии с ПП N 1780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Заявление работодателя на предоставление субсидии должно быть направлено в государственное учреждение службы занятости в течение 3-х месяцев с даты подписания трудового договора с инвалидом, трудоустроенным на оборудованное рабочее место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7E0F99C-5168-4CE2-A80D-124585C83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97212"/>
              </p:ext>
            </p:extLst>
          </p:nvPr>
        </p:nvGraphicFramePr>
        <p:xfrm>
          <a:off x="5638799" y="347773"/>
          <a:ext cx="832659" cy="9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3" imgW="1105561" imgH="1258786" progId="CorelDraw.Graphic.17">
                  <p:embed/>
                </p:oleObj>
              </mc:Choice>
              <mc:Fallback>
                <p:oleObj name="CorelDRAW" r:id="rId3" imgW="1105561" imgH="1258786" progId="CorelDraw.Graphic.17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58616FC-A340-40F9-8E2E-444FCB192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347773"/>
                        <a:ext cx="832659" cy="94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2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66404" y="990600"/>
            <a:ext cx="5551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977979"/>
            <a:ext cx="5978629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НАПРАВЛЕНИЯ СУБСИДИРОВАНИЯ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приобретение оборудования для оснащения специальных рабочих мест для трудоустройства инвалидов, в том числе основное и вспомогательное оборудование, технические приспособления, рабочая и специальная мебель, средства для создания благоприятных условий для работы инвалида по профилю основного заболевания в соответствии с индивидуальной программой реабилитации или абилитации инвалида;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монтаж и установку приобретенного оборудования для оснащения рабочих мест для трудоустройства инвалидов;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оборудование рабочих мест для трудоустройства инвалидов по месту проживания (надомный труд), если характер работы рекомендован индивидуальной программой реабилитации или абилитации инвалида, при условии оформления надомного труда в соответствии с Трудовым кодексом Российской Федерации.</a:t>
            </a:r>
          </a:p>
          <a:p>
            <a:pPr lvl="0"/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ОБЯЗАТЕЛЬНЫЕ УСЛОВИЯ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трудоустройство не ранее 01.01.2025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на условиях полного рабочего дня</a:t>
            </a:r>
          </a:p>
          <a:p>
            <a:pPr lvl="0"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выплата заработной платы в размере не ниже МРОТ и установленных законодательством выплат компенсационного характера</a:t>
            </a:r>
          </a:p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обеспечение занятости инвалидов на оборудованные рабочие места сроком не менее девяти месяцев в течение двенадцати</a:t>
            </a:r>
          </a:p>
        </p:txBody>
      </p:sp>
    </p:spTree>
    <p:extLst>
      <p:ext uri="{BB962C8B-B14F-4D97-AF65-F5344CB8AC3E}">
        <p14:creationId xmlns:p14="http://schemas.microsoft.com/office/powerpoint/2010/main" val="163730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85602" y="914400"/>
            <a:ext cx="5867400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ПРЕДОСТАВЛЕНИЕ СУБСИДИИ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СРОКИ ВЫПЛАТЫ</a:t>
            </a: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Заявление на предоставление субсидии работодатель направляет в государственное учреждение службы занятости в течение трех месяцев с даты подписания трудового договора с инвалидом, трудоустроенным на оборудованное рабочее место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Фонд осуществляет перечисление субсидии на основании заявления, полученного от службы занятости (согласованного уполномоченным лицом органа службы занятости) в течение 10 рабочих дней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РАЗМЕР СУБСИДИИ</a:t>
            </a:r>
          </a:p>
          <a:p>
            <a:pPr lvl="0" defTabSz="779252">
              <a:spcBef>
                <a:spcPts val="600"/>
              </a:spcBef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Предоставление субсидии осуществляется в размере части понесенных затрат, но не более 200,00 тыс. руб. на одно рабочее место для трудоустройства инвалида.</a:t>
            </a:r>
          </a:p>
          <a:p>
            <a:pPr lvl="0" defTabSz="779252">
              <a:spcAft>
                <a:spcPts val="1000"/>
              </a:spcAft>
              <a:defRPr/>
            </a:pPr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РЕЗУЛЬТАТ ПРЕДОСТАВЛЕНИЯ</a:t>
            </a:r>
          </a:p>
          <a:p>
            <a:pPr defTabSz="779252">
              <a:spcBef>
                <a:spcPts val="600"/>
              </a:spcBef>
              <a:defRPr/>
            </a:pP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Обеспечение занятости инвалидов на оборудованные рабочие места сроком не менее 9 месяцев в течение 12 месяцев с момента заключения трудового договора.</a:t>
            </a:r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6405" y="3733800"/>
            <a:ext cx="362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273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3124200"/>
            <a:ext cx="6324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ЦЕЛЬ ПРЕДОСТАВЛЕНИЯ СУБСИДИЙ: </a:t>
            </a:r>
          </a:p>
          <a:p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частичная компенсация затрат работодателя на выплату заработной платы работникам из числа трудоустроенных граждан Российской Федерации, переехавших для трудоустройства у работодателя, включенного в перечни организаций, испытывающих потребность в привлечении работников в 2025 году</a:t>
            </a:r>
          </a:p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/>
            </a:r>
            <a:b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</a:br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</a:rPr>
              <a:t>ПОЛУЧАТЕЛИ СУБСИДИИ: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- юридические лица (коммерческие и некоммерческие организации)</a:t>
            </a:r>
          </a:p>
          <a:p>
            <a:r>
              <a:rPr lang="ru-RU" sz="1400" dirty="0">
                <a:solidFill>
                  <a:srgbClr val="0033A0"/>
                </a:solidFill>
                <a:latin typeface="Montserrat Light" panose="00000400000000000000" pitchFamily="2" charset="-52"/>
              </a:rPr>
              <a:t> (Не имеют права на субсидию бюджетные и автономные учреждения)</a:t>
            </a:r>
          </a:p>
          <a:p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КАТЕГОРИИ РАБОТОДАТЕЛЕЙ:</a:t>
            </a:r>
          </a:p>
          <a:p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</a:t>
            </a:r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организации оборонно-промышленного комплекса;</a:t>
            </a:r>
          </a:p>
          <a:p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организации, зарегистрированные на территориях ДНР, ЛНР, Запорожской и Луганской областях;</a:t>
            </a:r>
          </a:p>
          <a:p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организации осуществляющие деятельность в приоритетных отраслях экономики.</a:t>
            </a:r>
          </a:p>
          <a:p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Работодатель не ранее чем через 3 месяца после даты, с которой трудоустроенный гражданин приступил к исполнению трудовых обязанностей в соответствии с трудовым договором, заключенным с работодателем, но не позднее 4 месяцев со дня заключения этого трудового договора, направляет сформированное Заявление в СФР.</a:t>
            </a:r>
            <a:endParaRPr lang="ru-RU" sz="1400" dirty="0">
              <a:solidFill>
                <a:srgbClr val="0033A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376423-F21A-43B0-A1F0-E6467232CE63}"/>
              </a:ext>
            </a:extLst>
          </p:cNvPr>
          <p:cNvSpPr/>
          <p:nvPr/>
        </p:nvSpPr>
        <p:spPr>
          <a:xfrm flipV="1">
            <a:off x="653045" y="685800"/>
            <a:ext cx="4604755" cy="2057400"/>
          </a:xfrm>
          <a:prstGeom prst="roundRect">
            <a:avLst>
              <a:gd name="adj" fmla="val 4631"/>
            </a:avLst>
          </a:prstGeom>
          <a:solidFill>
            <a:srgbClr val="D2E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806559"/>
            <a:ext cx="4574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ПРИКАЗ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от 29 декабря 2024 г. N 2713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 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ОБ УТВЕРЖДЕНИИ РЕШЕНИЯ</a:t>
            </a:r>
          </a:p>
          <a:p>
            <a:pPr lvl="0" defTabSz="779252">
              <a:defRPr/>
            </a:pPr>
            <a:r>
              <a:rPr lang="ru-RU" sz="1400" b="1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О ПОРЯДКЕ ПРЕДОСТАВЛЕНИЯ СУБСИДИИ НА ГОСУДАРСТВЕННУЮ ПОДДЕРЖКУ ТРУДОУСТРОЙСТВА РАБОТНИКОВ ИЗ ДРУГОЙ МЕСТНОСТИ ИЛИ ДРУГИХ ТЕРРИТОРИЙ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E3AA0A8-331B-4CC8-8835-04D306106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5161"/>
              </p:ext>
            </p:extLst>
          </p:nvPr>
        </p:nvGraphicFramePr>
        <p:xfrm>
          <a:off x="5638799" y="347773"/>
          <a:ext cx="832659" cy="9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" r:id="rId3" imgW="1105561" imgH="1258786" progId="CorelDraw.Graphic.17">
                  <p:embed/>
                </p:oleObj>
              </mc:Choice>
              <mc:Fallback>
                <p:oleObj name="CorelDRAW" r:id="rId3" imgW="1105561" imgH="1258786" progId="CorelDraw.Graphic.17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7E0F99C-5168-4CE2-A80D-124585C83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347773"/>
                        <a:ext cx="832659" cy="94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70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187708"/>
            <a:ext cx="6172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A0"/>
                </a:solidFill>
                <a:latin typeface="Montserrat Light" panose="00000400000000000000" pitchFamily="2" charset="-52"/>
                <a:cs typeface="Times New Roman" panose="02020603050405020304" pitchFamily="18" charset="0"/>
              </a:rPr>
              <a:t>КРИТЕРИИ ПРОФЕССИЙ ПРИ ТРУДОУСТРОЙСТВЕ ГРАЖДАН</a:t>
            </a:r>
            <a:endParaRPr lang="ru-RU" sz="1400" b="1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endParaRPr lang="ru-RU" sz="1400" kern="0" dirty="0">
              <a:solidFill>
                <a:srgbClr val="0033A0"/>
              </a:solidFill>
              <a:latin typeface="Montserrat Light" panose="00000400000000000000" pitchFamily="2" charset="-52"/>
            </a:endParaRP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Информация о вакантном рабочем месте по профессии (должности, специальности) размещается на единой цифровой платформе в сфере занятости и трудовых отношений "Работа в России";</a:t>
            </a: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количество вакантных рабочих мест по профессии (должности, специальности) на региональном рынке труда превышает численность граждан, зарегистрированных в органах службы занятости субъекта РФ в качестве безработных и имеющих подходящую профессию (должность, специальность);</a:t>
            </a: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профессия (должность, специальность) не относится к профессиям административно-хозяйственного персонала (заведующий хозяйством, охранник, уборщик и другие работники, которые выполняют различные внутренние хозяйственные функции, включая хозяйственное обеспечение деятельности организации, эксплуатацию зданий, помещений, территорий и другое, и не заняты непосредственно в производстве продукции (выполнении работ, оказании услуг);</a:t>
            </a:r>
          </a:p>
          <a:p>
            <a:pPr lvl="0"/>
            <a:r>
              <a:rPr lang="ru-RU" sz="1400" kern="0" dirty="0">
                <a:solidFill>
                  <a:srgbClr val="0033A0"/>
                </a:solidFill>
                <a:latin typeface="Montserrat Light" panose="00000400000000000000" pitchFamily="2" charset="-52"/>
              </a:rPr>
              <a:t>- работа, выполняемая в соответствии с профессией (должностью, специальностью), не должна осуществляться в пути или иметь разъездной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32592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1247</Words>
  <Application>Microsoft Office PowerPoint</Application>
  <PresentationFormat>Лист A4 (210x297 мм)</PresentationFormat>
  <Paragraphs>171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DejaVu Sans</vt:lpstr>
      <vt:lpstr>Montserrat</vt:lpstr>
      <vt:lpstr>Montserrat Light</vt:lpstr>
      <vt:lpstr>Tahoma</vt:lpstr>
      <vt:lpstr>Times New Roman</vt:lpstr>
      <vt:lpstr>Office Theme</vt:lpstr>
      <vt:lpstr>CorelDRAW</vt:lpstr>
      <vt:lpstr>Субсидии для работодателей при трудоустройстве в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Визе Марина Владимировна</dc:creator>
  <cp:keywords>презентация;шаблон</cp:keywords>
  <cp:lastModifiedBy>Пользователь</cp:lastModifiedBy>
  <cp:revision>64</cp:revision>
  <dcterms:created xsi:type="dcterms:W3CDTF">2024-04-04T05:11:49Z</dcterms:created>
  <dcterms:modified xsi:type="dcterms:W3CDTF">2025-03-25T07:29:13Z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2024-04-04T00:00:00Z</vt:filetime>
  </property>
</Properties>
</file>